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4"/>
  </p:sldMasterIdLst>
  <p:notesMasterIdLst>
    <p:notesMasterId r:id="rId20"/>
  </p:notesMasterIdLst>
  <p:sldIdLst>
    <p:sldId id="256" r:id="rId5"/>
    <p:sldId id="2147471191" r:id="rId6"/>
    <p:sldId id="2147471198" r:id="rId7"/>
    <p:sldId id="2147471204" r:id="rId8"/>
    <p:sldId id="2147471208" r:id="rId9"/>
    <p:sldId id="2147471207" r:id="rId10"/>
    <p:sldId id="2147471205" r:id="rId11"/>
    <p:sldId id="2147471213" r:id="rId12"/>
    <p:sldId id="2147471206" r:id="rId13"/>
    <p:sldId id="2147471209" r:id="rId14"/>
    <p:sldId id="2147471210" r:id="rId15"/>
    <p:sldId id="2147471211" r:id="rId16"/>
    <p:sldId id="2147471212" r:id="rId17"/>
    <p:sldId id="2147471185" r:id="rId18"/>
    <p:sldId id="2147471215" r:id="rId19"/>
  </p:sldIdLst>
  <p:sldSz cx="11520488" cy="6480175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文字" id="{8FBBF9E3-742D-EE43-B544-9C202CAF3611}">
          <p14:sldIdLst>
            <p14:sldId id="256"/>
            <p14:sldId id="2147471191"/>
            <p14:sldId id="2147471198"/>
            <p14:sldId id="2147471204"/>
            <p14:sldId id="2147471208"/>
            <p14:sldId id="2147471207"/>
            <p14:sldId id="2147471205"/>
            <p14:sldId id="2147471213"/>
            <p14:sldId id="2147471206"/>
            <p14:sldId id="2147471209"/>
            <p14:sldId id="2147471210"/>
            <p14:sldId id="2147471211"/>
            <p14:sldId id="2147471212"/>
            <p14:sldId id="2147471185"/>
            <p14:sldId id="214747121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GoogleSlidesCustomDataVersion2">
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52" roundtripDataSignature="AMtx7mhqKJAzFugGzrpaCdpbPJOL8Owfd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周立筠-數位金融部-證券" initials="MSOffice" lastIdx="1" clrIdx="0">
    <p:extLst>
      <p:ext uri="{19B8F6BF-5375-455C-9EA6-DF929625EA0E}">
        <p15:presenceInfo xmlns:p15="http://schemas.microsoft.com/office/powerpoint/2012/main" userId="周立筠-數位金融部-證券" providerId="None"/>
      </p:ext>
    </p:extLst>
  </p:cmAuthor>
  <p:cmAuthor id="2" name="吳憲驊-人力資源處-永豐銀行" initials="吳憲驊-人力資源處-永豐銀行" lastIdx="1" clrIdx="1">
    <p:extLst>
      <p:ext uri="{19B8F6BF-5375-455C-9EA6-DF929625EA0E}">
        <p15:presenceInfo xmlns:p15="http://schemas.microsoft.com/office/powerpoint/2012/main" userId="S::simonwu@sinopac.com::c372d5aa-c765-4280-a5c9-548c4152a5d4" providerId="AD"/>
      </p:ext>
    </p:extLst>
  </p:cmAuthor>
  <p:cmAuthor id="3" name="張天豪-數位金融處-永豐銀行" initials="張天豪-數位金融處-永豐銀行" lastIdx="1" clrIdx="2">
    <p:extLst>
      <p:ext uri="{19B8F6BF-5375-455C-9EA6-DF929625EA0E}">
        <p15:presenceInfo xmlns:p15="http://schemas.microsoft.com/office/powerpoint/2012/main" userId="S::darby@sinopac.com::0d835702-99c9-4ef6-82d8-3ca86d4ccc1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2006"/>
    <a:srgbClr val="713F12"/>
    <a:srgbClr val="854D0E"/>
    <a:srgbClr val="A16207"/>
    <a:srgbClr val="CA8A04"/>
    <a:srgbClr val="EAB308"/>
    <a:srgbClr val="FACC15"/>
    <a:srgbClr val="FDE047"/>
    <a:srgbClr val="FEF08A"/>
    <a:srgbClr val="FEF9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693090-A83B-41D2-AF63-A71CB9D98F23}" v="128" dt="2025-11-27T09:42:57.893"/>
    <p1510:client id="{43C2A7F6-404D-F53B-8B84-7379DF72F6AF}" v="19" dt="2025-11-28T05:51:46.256"/>
    <p1510:client id="{5807AA0E-E802-4EEF-95E9-A4735688FFCA}" v="245" dt="2025-11-28T06:15:46.392"/>
  </p1510:revLst>
</p1510:revInfo>
</file>

<file path=ppt/tableStyles.xml><?xml version="1.0" encoding="utf-8"?>
<a:tblStyleLst xmlns:a="http://schemas.openxmlformats.org/drawingml/2006/main" def="{91DB7C30-2B5D-4D34-8F22-85940E495A18}">
  <a:tblStyle styleId="{91DB7C30-2B5D-4D34-8F22-85940E495A1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88D87DB6-C1B6-446D-86CF-44D372F8A82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7E2D07F-EAD9-47BB-8D15-AB9D181D91B3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9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59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52" Type="http://customschemas.google.com/relationships/presentationmetadata" Target="meta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56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李思穎-數位金融處-永豐銀行" userId="5fc5ea02-bcdc-467f-9a61-311a9d763b91" providerId="ADAL" clId="{26693090-A83B-41D2-AF63-A71CB9D98F23}"/>
    <pc:docChg chg="undo custSel addSld delSld modSld sldOrd modSection">
      <pc:chgData name="李思穎-數位金融處-永豐銀行" userId="5fc5ea02-bcdc-467f-9a61-311a9d763b91" providerId="ADAL" clId="{26693090-A83B-41D2-AF63-A71CB9D98F23}" dt="2025-11-27T09:45:55.548" v="309" actId="1076"/>
      <pc:docMkLst>
        <pc:docMk/>
      </pc:docMkLst>
      <pc:sldChg chg="addSp delSp modSp mod modNotesTx">
        <pc:chgData name="李思穎-數位金融處-永豐銀行" userId="5fc5ea02-bcdc-467f-9a61-311a9d763b91" providerId="ADAL" clId="{26693090-A83B-41D2-AF63-A71CB9D98F23}" dt="2025-11-27T09:45:55.548" v="309" actId="1076"/>
        <pc:sldMkLst>
          <pc:docMk/>
          <pc:sldMk cId="2357551064" sldId="2147471212"/>
        </pc:sldMkLst>
        <pc:spChg chg="add mod">
          <ac:chgData name="李思穎-數位金融處-永豐銀行" userId="5fc5ea02-bcdc-467f-9a61-311a9d763b91" providerId="ADAL" clId="{26693090-A83B-41D2-AF63-A71CB9D98F23}" dt="2025-11-27T09:34:23.679" v="199" actId="1076"/>
          <ac:spMkLst>
            <pc:docMk/>
            <pc:sldMk cId="2357551064" sldId="2147471212"/>
            <ac:spMk id="5" creationId="{797826C5-699F-8308-6783-58420CD279DF}"/>
          </ac:spMkLst>
        </pc:spChg>
        <pc:spChg chg="mod">
          <ac:chgData name="李思穎-數位金融處-永豐銀行" userId="5fc5ea02-bcdc-467f-9a61-311a9d763b91" providerId="ADAL" clId="{26693090-A83B-41D2-AF63-A71CB9D98F23}" dt="2025-11-27T09:45:55.548" v="309" actId="1076"/>
          <ac:spMkLst>
            <pc:docMk/>
            <pc:sldMk cId="2357551064" sldId="2147471212"/>
            <ac:spMk id="7" creationId="{5651DF4C-BC64-1D22-C580-69AB982677CA}"/>
          </ac:spMkLst>
        </pc:spChg>
        <pc:spChg chg="mod">
          <ac:chgData name="李思穎-數位金融處-永豐銀行" userId="5fc5ea02-bcdc-467f-9a61-311a9d763b91" providerId="ADAL" clId="{26693090-A83B-41D2-AF63-A71CB9D98F23}" dt="2025-11-27T09:45:55.548" v="309" actId="1076"/>
          <ac:spMkLst>
            <pc:docMk/>
            <pc:sldMk cId="2357551064" sldId="2147471212"/>
            <ac:spMk id="8" creationId="{58C14C73-F83C-B3C6-9AB9-474ACA3DF6D0}"/>
          </ac:spMkLst>
        </pc:spChg>
        <pc:spChg chg="mod">
          <ac:chgData name="李思穎-數位金融處-永豐銀行" userId="5fc5ea02-bcdc-467f-9a61-311a9d763b91" providerId="ADAL" clId="{26693090-A83B-41D2-AF63-A71CB9D98F23}" dt="2025-11-27T09:45:55.548" v="309" actId="1076"/>
          <ac:spMkLst>
            <pc:docMk/>
            <pc:sldMk cId="2357551064" sldId="2147471212"/>
            <ac:spMk id="9" creationId="{2F6DF28A-7944-3555-D532-FA6B4A327E64}"/>
          </ac:spMkLst>
        </pc:spChg>
        <pc:spChg chg="add mod">
          <ac:chgData name="李思穎-數位金融處-永豐銀行" userId="5fc5ea02-bcdc-467f-9a61-311a9d763b91" providerId="ADAL" clId="{26693090-A83B-41D2-AF63-A71CB9D98F23}" dt="2025-11-27T09:45:29.992" v="308" actId="1076"/>
          <ac:spMkLst>
            <pc:docMk/>
            <pc:sldMk cId="2357551064" sldId="2147471212"/>
            <ac:spMk id="12" creationId="{AB5CC8E9-6ABE-26F3-49D1-D181AC4E86F9}"/>
          </ac:spMkLst>
        </pc:spChg>
        <pc:picChg chg="mod">
          <ac:chgData name="李思穎-數位金融處-永豐銀行" userId="5fc5ea02-bcdc-467f-9a61-311a9d763b91" providerId="ADAL" clId="{26693090-A83B-41D2-AF63-A71CB9D98F23}" dt="2025-11-27T09:45:55.548" v="309" actId="1076"/>
          <ac:picMkLst>
            <pc:docMk/>
            <pc:sldMk cId="2357551064" sldId="2147471212"/>
            <ac:picMk id="4" creationId="{E0B2848D-D3F0-55B7-9E83-32D4B575906B}"/>
          </ac:picMkLst>
        </pc:picChg>
        <pc:picChg chg="del mod">
          <ac:chgData name="李思穎-數位金融處-永豐銀行" userId="5fc5ea02-bcdc-467f-9a61-311a9d763b91" providerId="ADAL" clId="{26693090-A83B-41D2-AF63-A71CB9D98F23}" dt="2025-11-27T09:45:08.929" v="302" actId="478"/>
          <ac:picMkLst>
            <pc:docMk/>
            <pc:sldMk cId="2357551064" sldId="2147471212"/>
            <ac:picMk id="6" creationId="{76039033-5BB3-F0EB-D66B-848579D30490}"/>
          </ac:picMkLst>
        </pc:picChg>
        <pc:picChg chg="del mod">
          <ac:chgData name="李思穎-數位金融處-永豐銀行" userId="5fc5ea02-bcdc-467f-9a61-311a9d763b91" providerId="ADAL" clId="{26693090-A83B-41D2-AF63-A71CB9D98F23}" dt="2025-11-27T09:32:44.449" v="161" actId="478"/>
          <ac:picMkLst>
            <pc:docMk/>
            <pc:sldMk cId="2357551064" sldId="2147471212"/>
            <ac:picMk id="10" creationId="{2ABEB0BB-0725-DEAC-A486-DC607960BC1F}"/>
          </ac:picMkLst>
        </pc:picChg>
      </pc:sldChg>
      <pc:sldChg chg="new del">
        <pc:chgData name="李思穎-數位金融處-永豐銀行" userId="5fc5ea02-bcdc-467f-9a61-311a9d763b91" providerId="ADAL" clId="{26693090-A83B-41D2-AF63-A71CB9D98F23}" dt="2025-11-27T09:07:42.644" v="69" actId="47"/>
        <pc:sldMkLst>
          <pc:docMk/>
          <pc:sldMk cId="3313206458" sldId="2147471214"/>
        </pc:sldMkLst>
      </pc:sldChg>
      <pc:sldChg chg="addSp delSp modSp new mod ord modNotesTx">
        <pc:chgData name="李思穎-數位金融處-永豐銀行" userId="5fc5ea02-bcdc-467f-9a61-311a9d763b91" providerId="ADAL" clId="{26693090-A83B-41D2-AF63-A71CB9D98F23}" dt="2025-11-27T09:43:13.788" v="287" actId="1076"/>
        <pc:sldMkLst>
          <pc:docMk/>
          <pc:sldMk cId="742379839" sldId="2147471215"/>
        </pc:sldMkLst>
        <pc:spChg chg="mod">
          <ac:chgData name="李思穎-數位金融處-永豐銀行" userId="5fc5ea02-bcdc-467f-9a61-311a9d763b91" providerId="ADAL" clId="{26693090-A83B-41D2-AF63-A71CB9D98F23}" dt="2025-11-27T09:43:10.986" v="286"/>
          <ac:spMkLst>
            <pc:docMk/>
            <pc:sldMk cId="742379839" sldId="2147471215"/>
            <ac:spMk id="2" creationId="{6502B6BA-9DD0-8BBA-2E34-B9B4C3DA7FD2}"/>
          </ac:spMkLst>
        </pc:spChg>
        <pc:spChg chg="add del">
          <ac:chgData name="李思穎-數位金融處-永豐銀行" userId="5fc5ea02-bcdc-467f-9a61-311a9d763b91" providerId="ADAL" clId="{26693090-A83B-41D2-AF63-A71CB9D98F23}" dt="2025-11-27T09:34:54.354" v="201" actId="478"/>
          <ac:spMkLst>
            <pc:docMk/>
            <pc:sldMk cId="742379839" sldId="2147471215"/>
            <ac:spMk id="3" creationId="{10BA5481-6A7E-B19B-A1F1-B156D8EFCE5F}"/>
          </ac:spMkLst>
        </pc:spChg>
        <pc:picChg chg="add mod">
          <ac:chgData name="李思穎-數位金融處-永豐銀行" userId="5fc5ea02-bcdc-467f-9a61-311a9d763b91" providerId="ADAL" clId="{26693090-A83B-41D2-AF63-A71CB9D98F23}" dt="2025-11-27T09:43:13.788" v="287" actId="1076"/>
          <ac:picMkLst>
            <pc:docMk/>
            <pc:sldMk cId="742379839" sldId="2147471215"/>
            <ac:picMk id="5" creationId="{F90548F9-8AAE-A1C0-357C-632DC2526268}"/>
          </ac:picMkLst>
        </pc:picChg>
      </pc:sldChg>
      <pc:sldChg chg="addSp delSp modSp add mod">
        <pc:chgData name="李思穎-數位金融處-永豐銀行" userId="5fc5ea02-bcdc-467f-9a61-311a9d763b91" providerId="ADAL" clId="{26693090-A83B-41D2-AF63-A71CB9D98F23}" dt="2025-11-27T09:44:38.053" v="301" actId="1035"/>
        <pc:sldMkLst>
          <pc:docMk/>
          <pc:sldMk cId="86957894" sldId="2147471216"/>
        </pc:sldMkLst>
        <pc:spChg chg="mod">
          <ac:chgData name="李思穎-數位金融處-永豐銀行" userId="5fc5ea02-bcdc-467f-9a61-311a9d763b91" providerId="ADAL" clId="{26693090-A83B-41D2-AF63-A71CB9D98F23}" dt="2025-11-27T09:42:57.893" v="285"/>
          <ac:spMkLst>
            <pc:docMk/>
            <pc:sldMk cId="86957894" sldId="2147471216"/>
            <ac:spMk id="2" creationId="{6502B6BA-9DD0-8BBA-2E34-B9B4C3DA7FD2}"/>
          </ac:spMkLst>
        </pc:spChg>
        <pc:graphicFrameChg chg="add mod modGraphic">
          <ac:chgData name="李思穎-數位金融處-永豐銀行" userId="5fc5ea02-bcdc-467f-9a61-311a9d763b91" providerId="ADAL" clId="{26693090-A83B-41D2-AF63-A71CB9D98F23}" dt="2025-11-27T09:44:38.053" v="301" actId="1035"/>
          <ac:graphicFrameMkLst>
            <pc:docMk/>
            <pc:sldMk cId="86957894" sldId="2147471216"/>
            <ac:graphicFrameMk id="3" creationId="{EC3DD482-748C-C6AB-DA90-361D72E7B3C2}"/>
          </ac:graphicFrameMkLst>
        </pc:graphicFrameChg>
        <pc:picChg chg="del mod">
          <ac:chgData name="李思穎-數位金融處-永豐銀行" userId="5fc5ea02-bcdc-467f-9a61-311a9d763b91" providerId="ADAL" clId="{26693090-A83B-41D2-AF63-A71CB9D98F23}" dt="2025-11-27T09:36:25.321" v="212" actId="478"/>
          <ac:picMkLst>
            <pc:docMk/>
            <pc:sldMk cId="86957894" sldId="2147471216"/>
            <ac:picMk id="5" creationId="{F90548F9-8AAE-A1C0-357C-632DC2526268}"/>
          </ac:picMkLst>
        </pc:picChg>
      </pc:sldChg>
    </pc:docChg>
  </pc:docChgLst>
  <pc:docChgLst>
    <pc:chgData name="王雋凱-數位金融處-永豐銀行" userId="S::chunkaiwang@sinopac.com::f78494d6-bac0-4c9e-94cd-0b5e029c0856" providerId="AD" clId="Web-{43C2A7F6-404D-F53B-8B84-7379DF72F6AF}"/>
    <pc:docChg chg="modSld">
      <pc:chgData name="王雋凱-數位金融處-永豐銀行" userId="S::chunkaiwang@sinopac.com::f78494d6-bac0-4c9e-94cd-0b5e029c0856" providerId="AD" clId="Web-{43C2A7F6-404D-F53B-8B84-7379DF72F6AF}" dt="2025-11-28T05:51:46.256" v="14" actId="1076"/>
      <pc:docMkLst>
        <pc:docMk/>
      </pc:docMkLst>
      <pc:sldChg chg="modSp">
        <pc:chgData name="王雋凱-數位金融處-永豐銀行" userId="S::chunkaiwang@sinopac.com::f78494d6-bac0-4c9e-94cd-0b5e029c0856" providerId="AD" clId="Web-{43C2A7F6-404D-F53B-8B84-7379DF72F6AF}" dt="2025-11-28T05:51:46.256" v="14" actId="1076"/>
        <pc:sldMkLst>
          <pc:docMk/>
          <pc:sldMk cId="742379839" sldId="2147471215"/>
        </pc:sldMkLst>
        <pc:picChg chg="mod">
          <ac:chgData name="王雋凱-數位金融處-永豐銀行" userId="S::chunkaiwang@sinopac.com::f78494d6-bac0-4c9e-94cd-0b5e029c0856" providerId="AD" clId="Web-{43C2A7F6-404D-F53B-8B84-7379DF72F6AF}" dt="2025-11-28T05:51:46.256" v="14" actId="1076"/>
          <ac:picMkLst>
            <pc:docMk/>
            <pc:sldMk cId="742379839" sldId="2147471215"/>
            <ac:picMk id="5" creationId="{F90548F9-8AAE-A1C0-357C-632DC2526268}"/>
          </ac:picMkLst>
        </pc:picChg>
      </pc:sldChg>
      <pc:sldChg chg="modSp">
        <pc:chgData name="王雋凱-數位金融處-永豐銀行" userId="S::chunkaiwang@sinopac.com::f78494d6-bac0-4c9e-94cd-0b5e029c0856" providerId="AD" clId="Web-{43C2A7F6-404D-F53B-8B84-7379DF72F6AF}" dt="2025-11-28T05:51:37.583" v="12"/>
        <pc:sldMkLst>
          <pc:docMk/>
          <pc:sldMk cId="86957894" sldId="2147471216"/>
        </pc:sldMkLst>
        <pc:graphicFrameChg chg="mod modGraphic">
          <ac:chgData name="王雋凱-數位金融處-永豐銀行" userId="S::chunkaiwang@sinopac.com::f78494d6-bac0-4c9e-94cd-0b5e029c0856" providerId="AD" clId="Web-{43C2A7F6-404D-F53B-8B84-7379DF72F6AF}" dt="2025-11-28T05:51:37.583" v="12"/>
          <ac:graphicFrameMkLst>
            <pc:docMk/>
            <pc:sldMk cId="86957894" sldId="2147471216"/>
            <ac:graphicFrameMk id="3" creationId="{EC3DD482-748C-C6AB-DA90-361D72E7B3C2}"/>
          </ac:graphicFrameMkLst>
        </pc:graphicFrameChg>
      </pc:sldChg>
    </pc:docChg>
  </pc:docChgLst>
  <pc:docChgLst>
    <pc:chgData name="王雋凱-數位金融處-永豐銀行" userId="f78494d6-bac0-4c9e-94cd-0b5e029c0856" providerId="ADAL" clId="{5807AA0E-E802-4EEF-95E9-A4735688FFCA}"/>
    <pc:docChg chg="undo custSel delSld modSld modSection">
      <pc:chgData name="王雋凱-數位金融處-永豐銀行" userId="f78494d6-bac0-4c9e-94cd-0b5e029c0856" providerId="ADAL" clId="{5807AA0E-E802-4EEF-95E9-A4735688FFCA}" dt="2025-11-28T06:15:46.392" v="243" actId="12788"/>
      <pc:docMkLst>
        <pc:docMk/>
      </pc:docMkLst>
      <pc:sldChg chg="addSp delSp modSp mod">
        <pc:chgData name="王雋凱-數位金融處-永豐銀行" userId="f78494d6-bac0-4c9e-94cd-0b5e029c0856" providerId="ADAL" clId="{5807AA0E-E802-4EEF-95E9-A4735688FFCA}" dt="2025-11-28T06:15:46.392" v="243" actId="12788"/>
        <pc:sldMkLst>
          <pc:docMk/>
          <pc:sldMk cId="742379839" sldId="2147471215"/>
        </pc:sldMkLst>
        <pc:graphicFrameChg chg="add mod modGraphic">
          <ac:chgData name="王雋凱-數位金融處-永豐銀行" userId="f78494d6-bac0-4c9e-94cd-0b5e029c0856" providerId="ADAL" clId="{5807AA0E-E802-4EEF-95E9-A4735688FFCA}" dt="2025-11-28T06:13:37.671" v="232" actId="20577"/>
          <ac:graphicFrameMkLst>
            <pc:docMk/>
            <pc:sldMk cId="742379839" sldId="2147471215"/>
            <ac:graphicFrameMk id="6" creationId="{44DE6311-3636-1CF5-C7E3-F4872B75318B}"/>
          </ac:graphicFrameMkLst>
        </pc:graphicFrameChg>
        <pc:picChg chg="add mod">
          <ac:chgData name="王雋凱-數位金融處-永豐銀行" userId="f78494d6-bac0-4c9e-94cd-0b5e029c0856" providerId="ADAL" clId="{5807AA0E-E802-4EEF-95E9-A4735688FFCA}" dt="2025-11-28T06:15:46.392" v="243" actId="12788"/>
          <ac:picMkLst>
            <pc:docMk/>
            <pc:sldMk cId="742379839" sldId="2147471215"/>
            <ac:picMk id="4" creationId="{EE789327-D106-95FD-AC21-C6C3507249EF}"/>
          </ac:picMkLst>
        </pc:picChg>
        <pc:picChg chg="del mod">
          <ac:chgData name="王雋凱-數位金融處-永豐銀行" userId="f78494d6-bac0-4c9e-94cd-0b5e029c0856" providerId="ADAL" clId="{5807AA0E-E802-4EEF-95E9-A4735688FFCA}" dt="2025-11-28T06:02:40.549" v="25" actId="478"/>
          <ac:picMkLst>
            <pc:docMk/>
            <pc:sldMk cId="742379839" sldId="2147471215"/>
            <ac:picMk id="5" creationId="{F90548F9-8AAE-A1C0-357C-632DC2526268}"/>
          </ac:picMkLst>
        </pc:picChg>
      </pc:sldChg>
      <pc:sldChg chg="modSp del mod">
        <pc:chgData name="王雋凱-數位金融處-永豐銀行" userId="f78494d6-bac0-4c9e-94cd-0b5e029c0856" providerId="ADAL" clId="{5807AA0E-E802-4EEF-95E9-A4735688FFCA}" dt="2025-11-28T06:11:09.827" v="194" actId="2696"/>
        <pc:sldMkLst>
          <pc:docMk/>
          <pc:sldMk cId="86957894" sldId="2147471216"/>
        </pc:sldMkLst>
        <pc:graphicFrameChg chg="mod modGraphic">
          <ac:chgData name="王雋凱-數位金融處-永豐銀行" userId="f78494d6-bac0-4c9e-94cd-0b5e029c0856" providerId="ADAL" clId="{5807AA0E-E802-4EEF-95E9-A4735688FFCA}" dt="2025-11-28T06:09:45.374" v="174" actId="14100"/>
          <ac:graphicFrameMkLst>
            <pc:docMk/>
            <pc:sldMk cId="86957894" sldId="2147471216"/>
            <ac:graphicFrameMk id="3" creationId="{EC3DD482-748C-C6AB-DA90-361D72E7B3C2}"/>
          </ac:graphicFrameMkLst>
        </pc:graphicFrame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0962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:notes"/>
          <p:cNvSpPr txBox="1">
            <a:spLocks noGrp="1"/>
          </p:cNvSpPr>
          <p:nvPr>
            <p:ph type="body" idx="1"/>
          </p:nvPr>
        </p:nvSpPr>
        <p:spPr>
          <a:xfrm>
            <a:off x="821615" y="337747"/>
            <a:ext cx="56952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" name="Google Shape;3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536950" y="1177925"/>
            <a:ext cx="13887450" cy="7812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6306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23912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43287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三個工作天內變粗體，把重點</a:t>
            </a:r>
            <a:r>
              <a:rPr lang="en-US" altLang="zh-TW"/>
              <a:t>Highlight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78365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298809eb64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2298809eb64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59590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/>
              <a:t>系統架構、技術細節</a:t>
            </a:r>
          </a:p>
        </p:txBody>
      </p:sp>
    </p:spTree>
    <p:extLst>
      <p:ext uri="{BB962C8B-B14F-4D97-AF65-F5344CB8AC3E}">
        <p14:creationId xmlns:p14="http://schemas.microsoft.com/office/powerpoint/2010/main" val="2987127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7294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0911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193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8076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6537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52605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6846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1988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userDrawn="1">
  <p:cSld name="標題及物件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4"/>
          <p:cNvSpPr txBox="1">
            <a:spLocks noGrp="1"/>
          </p:cNvSpPr>
          <p:nvPr>
            <p:ph type="title"/>
          </p:nvPr>
        </p:nvSpPr>
        <p:spPr>
          <a:xfrm>
            <a:off x="179388" y="72000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4"/>
          <p:cNvSpPr txBox="1">
            <a:spLocks noGrp="1"/>
          </p:cNvSpPr>
          <p:nvPr>
            <p:ph type="body" idx="1" hasCustomPrompt="1"/>
          </p:nvPr>
        </p:nvSpPr>
        <p:spPr>
          <a:xfrm>
            <a:off x="179388" y="719138"/>
            <a:ext cx="11161712" cy="5401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t" anchorCtr="0">
            <a:noAutofit/>
          </a:bodyPr>
          <a:lstStyle>
            <a:lvl1pPr marL="252000" marR="0" lvl="0" indent="-216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 typeface="標準系統字體"/>
              <a:buChar char="○"/>
              <a:defRPr sz="1600" b="0" i="0" u="none" strike="noStrike" cap="none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sym typeface="Microsoft JhengHei"/>
              </a:defRPr>
            </a:lvl1pPr>
            <a:lvl2pPr marL="504000" marR="0" lvl="1" indent="-216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 typeface="標準系統字體"/>
              <a:buChar char="○"/>
              <a:defRPr sz="1400" b="0" i="0" u="none" strike="noStrike" cap="none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defRPr>
            </a:lvl2pPr>
            <a:lvl3pPr marL="756000" marR="0" lvl="2" indent="-216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 typeface="標準系統字體"/>
              <a:buChar char="○"/>
              <a:defRPr sz="1200" b="0" i="0" u="none" strike="noStrike" cap="none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defRPr>
            </a:lvl3pPr>
            <a:lvl4pPr marL="1008000" marR="0" lvl="3" indent="-216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 typeface="標準系統字體"/>
              <a:buChar char="○"/>
              <a:defRPr sz="1000" b="0" i="0" u="none" strike="noStrike" cap="none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defRPr>
            </a:lvl4pPr>
            <a:lvl5pPr marL="1260000" marR="0" lvl="4" indent="-216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 typeface="標準系統字體"/>
              <a:buChar char="○"/>
              <a:defRPr sz="800" b="0" i="0" u="none" strike="noStrike" cap="none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defRPr>
            </a:lvl5pPr>
            <a:lvl6pPr marL="1512000" marR="0" lvl="5" indent="-216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Font typeface="Microsoft JhengHei Light" panose="020B0304030504040204" pitchFamily="34" charset="-120"/>
              <a:buChar char="o"/>
              <a:defRPr sz="1600" b="0" i="0" u="none" strike="noStrike" cap="none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489A3"/>
              </a:buClr>
              <a:buSzPts val="2000"/>
              <a:buFont typeface="Roboto"/>
              <a:buChar char="–"/>
              <a:defRPr sz="2000" b="0" i="0" u="none" strike="noStrike" cap="none">
                <a:solidFill>
                  <a:srgbClr val="5489A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489A3"/>
              </a:buClr>
              <a:buSzPts val="2000"/>
              <a:buFont typeface="Roboto"/>
              <a:buChar char="–"/>
              <a:defRPr sz="2000" b="0" i="0" u="none" strike="noStrike" cap="none">
                <a:solidFill>
                  <a:srgbClr val="5489A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5489A3"/>
              </a:buClr>
              <a:buSzPts val="2000"/>
              <a:buFont typeface="Roboto"/>
              <a:buChar char="–"/>
              <a:defRPr sz="2000" b="0" i="0" u="none" strike="noStrike" cap="none">
                <a:solidFill>
                  <a:srgbClr val="5489A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lvl="0"/>
            <a:r>
              <a:rPr lang="zh-TW" altLang="en-US"/>
              <a:t>第一層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altLang="zh-TW"/>
          </a:p>
        </p:txBody>
      </p:sp>
      <p:cxnSp>
        <p:nvCxnSpPr>
          <p:cNvPr id="20" name="Google Shape;20;p34"/>
          <p:cNvCxnSpPr>
            <a:cxnSpLocks/>
          </p:cNvCxnSpPr>
          <p:nvPr/>
        </p:nvCxnSpPr>
        <p:spPr>
          <a:xfrm>
            <a:off x="179388" y="612000"/>
            <a:ext cx="11161712" cy="0"/>
          </a:xfrm>
          <a:prstGeom prst="straightConnector1">
            <a:avLst/>
          </a:prstGeom>
          <a:noFill/>
          <a:ln w="158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62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userDrawn="1">
  <p:cSld name="盡量不要用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5"/>
          <p:cNvSpPr txBox="1">
            <a:spLocks noGrp="1"/>
          </p:cNvSpPr>
          <p:nvPr>
            <p:ph type="title"/>
          </p:nvPr>
        </p:nvSpPr>
        <p:spPr>
          <a:xfrm>
            <a:off x="179388" y="71438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24" name="Google Shape;24;p35"/>
          <p:cNvCxnSpPr>
            <a:cxnSpLocks/>
          </p:cNvCxnSpPr>
          <p:nvPr/>
        </p:nvCxnSpPr>
        <p:spPr>
          <a:xfrm>
            <a:off x="179388" y="611438"/>
            <a:ext cx="11161712" cy="0"/>
          </a:xfrm>
          <a:prstGeom prst="straightConnector1">
            <a:avLst/>
          </a:prstGeom>
          <a:noFill/>
          <a:ln w="158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5603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9;p32">
            <a:extLst>
              <a:ext uri="{FF2B5EF4-FFF2-40B4-BE49-F238E27FC236}">
                <a16:creationId xmlns:a16="http://schemas.microsoft.com/office/drawing/2014/main" id="{728D7485-3340-DD7C-9D2E-D9DE76FC1DDB}"/>
              </a:ext>
            </a:extLst>
          </p:cNvPr>
          <p:cNvCxnSpPr>
            <a:cxnSpLocks/>
          </p:cNvCxnSpPr>
          <p:nvPr userDrawn="1"/>
        </p:nvCxnSpPr>
        <p:spPr>
          <a:xfrm>
            <a:off x="1440000" y="2880000"/>
            <a:ext cx="5760000" cy="0"/>
          </a:xfrm>
          <a:prstGeom prst="straightConnector1">
            <a:avLst/>
          </a:prstGeom>
          <a:noFill/>
          <a:ln w="158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" name="Google Shape;10;p32">
            <a:extLst>
              <a:ext uri="{FF2B5EF4-FFF2-40B4-BE49-F238E27FC236}">
                <a16:creationId xmlns:a16="http://schemas.microsoft.com/office/drawing/2014/main" id="{7B925996-2FA7-4A3F-652D-7B1D8634C9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0000" y="2160000"/>
            <a:ext cx="576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90000" tIns="46800" rIns="90000" bIns="468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360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1371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>
  <p:cSld name="標題投影片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9;p32"/>
          <p:cNvCxnSpPr>
            <a:cxnSpLocks/>
          </p:cNvCxnSpPr>
          <p:nvPr/>
        </p:nvCxnSpPr>
        <p:spPr>
          <a:xfrm>
            <a:off x="1440000" y="2880000"/>
            <a:ext cx="8640000" cy="0"/>
          </a:xfrm>
          <a:prstGeom prst="straightConnector1">
            <a:avLst/>
          </a:prstGeom>
          <a:noFill/>
          <a:ln w="158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Google Shape;10;p32"/>
          <p:cNvSpPr txBox="1">
            <a:spLocks noGrp="1"/>
          </p:cNvSpPr>
          <p:nvPr>
            <p:ph type="title"/>
          </p:nvPr>
        </p:nvSpPr>
        <p:spPr>
          <a:xfrm>
            <a:off x="1440000" y="2160000"/>
            <a:ext cx="864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360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None/>
              <a:defRPr sz="180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32"/>
          <p:cNvSpPr txBox="1">
            <a:spLocks noGrp="1"/>
          </p:cNvSpPr>
          <p:nvPr>
            <p:ph type="body" idx="1"/>
          </p:nvPr>
        </p:nvSpPr>
        <p:spPr>
          <a:xfrm>
            <a:off x="1440000" y="4320000"/>
            <a:ext cx="8640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icrosoft JhengHei"/>
              <a:buNone/>
              <a:defRPr sz="280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32"/>
          <p:cNvSpPr txBox="1">
            <a:spLocks noGrp="1"/>
          </p:cNvSpPr>
          <p:nvPr>
            <p:ph type="body" idx="2"/>
          </p:nvPr>
        </p:nvSpPr>
        <p:spPr>
          <a:xfrm>
            <a:off x="1440000" y="5040000"/>
            <a:ext cx="8640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icrosoft JhengHei"/>
              <a:buNone/>
              <a:defRPr sz="160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 New Roman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64E9B3DD-FAA0-DF43-8AE4-2105CE51701D}"/>
              </a:ext>
            </a:extLst>
          </p:cNvPr>
          <p:cNvSpPr txBox="1"/>
          <p:nvPr userDrawn="1"/>
        </p:nvSpPr>
        <p:spPr>
          <a:xfrm>
            <a:off x="604826" y="608597"/>
            <a:ext cx="10310836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sz="960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Template Version</a:t>
            </a:r>
          </a:p>
          <a:p>
            <a:pPr algn="ctr"/>
            <a:r>
              <a:rPr kumimoji="1" lang="en-US" altLang="zh-TW" sz="2400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v7.1</a:t>
            </a:r>
            <a:endParaRPr kumimoji="1" lang="zh-TW" altLang="en-US" sz="2400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9105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31D3636-C8D9-A34B-A3BF-045464A9529C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4000"/>
            <a:ext cx="4406303" cy="705606"/>
          </a:xfrm>
          <a:prstGeom prst="rect">
            <a:avLst/>
          </a:prstGeom>
        </p:spPr>
      </p:pic>
      <p:sp>
        <p:nvSpPr>
          <p:cNvPr id="6" name="Google Shape;6;p31"/>
          <p:cNvSpPr/>
          <p:nvPr/>
        </p:nvSpPr>
        <p:spPr>
          <a:xfrm>
            <a:off x="0" y="6237968"/>
            <a:ext cx="381603" cy="242207"/>
          </a:xfrm>
          <a:prstGeom prst="rect">
            <a:avLst/>
          </a:prstGeom>
          <a:noFill/>
          <a:ln>
            <a:noFill/>
          </a:ln>
        </p:spPr>
        <p:txBody>
          <a:bodyPr spcFirstLastPara="1" wrap="none" lIns="88150" tIns="44050" rIns="88150" bIns="44050" anchor="b" anchorCtr="0">
            <a:spAutoFit/>
          </a:bodyPr>
          <a:lstStyle/>
          <a:p>
            <a:pPr marL="0" marR="0" lvl="0" indent="0" algn="ctr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TW" sz="1200" b="0" i="0" u="none" strike="noStrike" cap="none" smtClean="0">
                <a:solidFill>
                  <a:schemeClr val="dk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/>
                <a:sym typeface="Arial"/>
              </a:rPr>
              <a:pPr marL="0" marR="0" lvl="0" indent="0" algn="ctr" rtl="0">
                <a:lnSpc>
                  <a:spcPct val="833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/>
              <a:sym typeface="Arial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D86D7F2-4668-134E-BDFC-689955836914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000" y="6156000"/>
            <a:ext cx="2462731" cy="29122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2DBFD30-7CBC-FF44-A3CD-E1370C8D3C2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362000" y="6228000"/>
            <a:ext cx="1636426" cy="206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6400" tIns="43200" rIns="86400" bIns="43200" anchor="ctr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华文楷体" panose="0201060004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华文楷体" panose="0201060004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华文楷体" panose="0201060004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华文楷体" panose="0201060004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华文楷体" panose="0201060004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华文楷体" panose="0201060004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华文楷体" panose="0201060004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华文楷体" panose="0201060004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4000" b="1" kern="1200">
                <a:solidFill>
                  <a:schemeClr val="tx1"/>
                </a:solidFill>
                <a:latin typeface="Arial" panose="020B0604020202020204" pitchFamily="34" charset="0"/>
                <a:ea typeface="华文楷体" panose="02010600040101010101" pitchFamily="2" charset="-122"/>
                <a:cs typeface="+mn-cs"/>
              </a:defRPr>
            </a:lvl9pPr>
          </a:lstStyle>
          <a:p>
            <a:pPr algn="ctr" eaLnBrk="1" hangingPunct="1">
              <a:lnSpc>
                <a:spcPts val="964"/>
              </a:lnSpc>
              <a:defRPr/>
            </a:pPr>
            <a:r>
              <a:rPr lang="zh-TW" altLang="en-US" sz="800" b="0">
                <a:solidFill>
                  <a:srgbClr val="B2B2B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機密資料僅限永豐金控內部使用 </a:t>
            </a:r>
            <a:endParaRPr lang="en-US" altLang="zh-TW" sz="800" b="0">
              <a:solidFill>
                <a:srgbClr val="B2B2B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8" r:id="rId3"/>
    <p:sldLayoutId id="2147483657" r:id="rId4"/>
    <p:sldLayoutId id="2147483649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41" userDrawn="1">
          <p15:clr>
            <a:srgbClr val="F26B43"/>
          </p15:clr>
        </p15:guide>
        <p15:guide id="2" pos="3697" userDrawn="1">
          <p15:clr>
            <a:srgbClr val="A4A3A4"/>
          </p15:clr>
        </p15:guide>
        <p15:guide id="3" pos="7144" userDrawn="1">
          <p15:clr>
            <a:srgbClr val="A4A3A4"/>
          </p15:clr>
        </p15:guide>
        <p15:guide id="4" pos="113" userDrawn="1">
          <p15:clr>
            <a:srgbClr val="A4A3A4"/>
          </p15:clr>
        </p15:guide>
        <p15:guide id="5" orient="horz" pos="3855" userDrawn="1">
          <p15:clr>
            <a:srgbClr val="A4A3A4"/>
          </p15:clr>
        </p15:guide>
        <p15:guide id="6" orient="horz" pos="45" userDrawn="1">
          <p15:clr>
            <a:srgbClr val="A4A3A4"/>
          </p15:clr>
        </p15:guide>
        <p15:guide id="11" pos="3629" userDrawn="1">
          <p15:clr>
            <a:srgbClr val="F26B43"/>
          </p15:clr>
        </p15:guide>
        <p15:guide id="12" pos="3560" userDrawn="1">
          <p15:clr>
            <a:srgbClr val="A4A3A4"/>
          </p15:clr>
        </p15:guide>
        <p15:guide id="13" pos="2495" userDrawn="1">
          <p15:clr>
            <a:srgbClr val="A4A3A4"/>
          </p15:clr>
        </p15:guide>
        <p15:guide id="14" pos="2381" userDrawn="1">
          <p15:clr>
            <a:srgbClr val="A4A3A4"/>
          </p15:clr>
        </p15:guide>
        <p15:guide id="15" pos="4762" userDrawn="1">
          <p15:clr>
            <a:srgbClr val="A4A3A4"/>
          </p15:clr>
        </p15:guide>
        <p15:guide id="16" pos="4876" userDrawn="1">
          <p15:clr>
            <a:srgbClr val="A4A3A4"/>
          </p15:clr>
        </p15:guide>
        <p15:guide id="18" orient="horz" pos="385" userDrawn="1">
          <p15:clr>
            <a:srgbClr val="A4A3A4"/>
          </p15:clr>
        </p15:guide>
        <p15:guide id="19" orient="horz" pos="453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urveycake.com/s/m6wal" TargetMode="External"/><Relationship Id="rId5" Type="http://schemas.openxmlformats.org/officeDocument/2006/relationships/hyperlink" Target="https://infogather.tw/" TargetMode="External"/><Relationship Id="rId4" Type="http://schemas.openxmlformats.org/officeDocument/2006/relationships/hyperlink" Target="https://www.surveycake.com/s/ppWOz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"/>
          <p:cNvSpPr txBox="1">
            <a:spLocks noGrp="1"/>
          </p:cNvSpPr>
          <p:nvPr>
            <p:ph type="title"/>
          </p:nvPr>
        </p:nvSpPr>
        <p:spPr>
          <a:xfrm>
            <a:off x="1440000" y="2160174"/>
            <a:ext cx="8640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altLang="zh-TW" b="1" i="0" err="1">
                <a:effectLst/>
              </a:rPr>
              <a:t>InfoGather</a:t>
            </a:r>
            <a:r>
              <a:rPr lang="en-US" altLang="zh-TW" b="1" i="0">
                <a:effectLst/>
              </a:rPr>
              <a:t> : </a:t>
            </a:r>
            <a:r>
              <a:rPr lang="zh-TW" altLang="en-US" b="1" i="0">
                <a:effectLst/>
              </a:rPr>
              <a:t>讓資料搜尋更快速</a:t>
            </a:r>
            <a:endParaRPr lang="en-US" b="0"/>
          </a:p>
        </p:txBody>
      </p:sp>
      <p:sp>
        <p:nvSpPr>
          <p:cNvPr id="37" name="Google Shape;37;p1"/>
          <p:cNvSpPr txBox="1">
            <a:spLocks noGrp="1"/>
          </p:cNvSpPr>
          <p:nvPr>
            <p:ph type="body" idx="1"/>
          </p:nvPr>
        </p:nvSpPr>
        <p:spPr>
          <a:xfrm>
            <a:off x="4106844" y="4585471"/>
            <a:ext cx="2952349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r>
              <a:rPr lang="zh-TW" altLang="en-US" sz="1600" b="1" i="0">
                <a:effectLst/>
                <a:latin typeface="YAFcfjveRFU_0"/>
              </a:rPr>
              <a:t>數位科技處 </a:t>
            </a:r>
            <a:r>
              <a:rPr lang="en-US" altLang="zh-TW" sz="1600" b="1" i="0">
                <a:effectLst/>
                <a:latin typeface="YAFcfjveRFU_0"/>
              </a:rPr>
              <a:t>– </a:t>
            </a:r>
            <a:r>
              <a:rPr lang="zh-TW" altLang="en-US" sz="1600" b="1" i="0">
                <a:effectLst/>
                <a:latin typeface="YAFcfjveRFU_0"/>
              </a:rPr>
              <a:t>科技發展組</a:t>
            </a:r>
            <a:r>
              <a:rPr lang="zh-TW" altLang="en-US" sz="2400" b="1" i="0">
                <a:effectLst/>
                <a:latin typeface="YAFcfjveRFU_0"/>
              </a:rPr>
              <a:t>​</a:t>
            </a:r>
            <a:endParaRPr lang="zh-TW" altLang="en-US" sz="2400">
              <a:effectLst/>
              <a:latin typeface="YAFcfjveRFU_0"/>
            </a:endParaRPr>
          </a:p>
        </p:txBody>
      </p:sp>
      <p:sp>
        <p:nvSpPr>
          <p:cNvPr id="38" name="Google Shape;38;p1"/>
          <p:cNvSpPr txBox="1">
            <a:spLocks noGrp="1"/>
          </p:cNvSpPr>
          <p:nvPr>
            <p:ph type="body" idx="2"/>
          </p:nvPr>
        </p:nvSpPr>
        <p:spPr>
          <a:xfrm>
            <a:off x="1439999" y="5030168"/>
            <a:ext cx="836276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r>
              <a:rPr lang="en-US" altLang="zh-TW" sz="1800" b="0" i="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2025.12.03</a:t>
            </a:r>
            <a:endParaRPr lang="zh-TW" altLang="en-US" sz="1800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ABD8F866-A9FF-2CA6-726F-60D535799B98}"/>
              </a:ext>
            </a:extLst>
          </p:cNvPr>
          <p:cNvSpPr txBox="1"/>
          <p:nvPr/>
        </p:nvSpPr>
        <p:spPr>
          <a:xfrm>
            <a:off x="3949586" y="3009254"/>
            <a:ext cx="362082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b="1" i="0">
                <a:effectLst/>
              </a:rPr>
              <a:t>自動化資訊收錄智能平台</a:t>
            </a:r>
            <a:endParaRPr lang="zh-TW" altLang="en-US" sz="24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9388" y="90011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altLang="en-US" sz="2000" b="1" i="0">
                <a:effectLst/>
              </a:rPr>
              <a:t>文章總覽：廣泛閱覽收集到的所有內容，可直接輸入關鍵字查找相關文章</a:t>
            </a:r>
            <a:endParaRPr sz="3600"/>
          </a:p>
        </p:txBody>
      </p:sp>
      <p:pic>
        <p:nvPicPr>
          <p:cNvPr id="2" name="螢幕錄製 2025-11-11 下午6.03.33">
            <a:hlinkClick r:id="" action="ppaction://media"/>
            <a:extLst>
              <a:ext uri="{FF2B5EF4-FFF2-40B4-BE49-F238E27FC236}">
                <a16:creationId xmlns:a16="http://schemas.microsoft.com/office/drawing/2014/main" id="{F8E4B6C9-FE8C-DE22-799B-D81F8E99A0D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9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3123" y="777073"/>
            <a:ext cx="10714242" cy="522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740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9388" y="90011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altLang="en-US" sz="2000" b="1" i="0">
                <a:effectLst/>
              </a:rPr>
              <a:t>使用後： 調研時間從每週 </a:t>
            </a:r>
            <a:r>
              <a:rPr lang="en-US" altLang="zh-TW" sz="2000" b="1" i="0">
                <a:effectLst/>
              </a:rPr>
              <a:t>3 </a:t>
            </a:r>
            <a:r>
              <a:rPr lang="zh-TW" altLang="en-US" sz="2000" b="1" i="0">
                <a:effectLst/>
              </a:rPr>
              <a:t>小時減少到 </a:t>
            </a:r>
            <a:r>
              <a:rPr lang="en-US" altLang="zh-TW" sz="2000" b="1" i="0">
                <a:effectLst/>
              </a:rPr>
              <a:t>30 </a:t>
            </a:r>
            <a:r>
              <a:rPr lang="zh-TW" altLang="en-US" sz="2000" b="1" i="0">
                <a:effectLst/>
              </a:rPr>
              <a:t>分鐘</a:t>
            </a:r>
            <a:endParaRPr sz="3600"/>
          </a:p>
        </p:txBody>
      </p:sp>
      <p:pic>
        <p:nvPicPr>
          <p:cNvPr id="3" name="圖片 2" descr="一張含有 文字, 螢幕擷取畫面, 字型, 圓形 的圖片&#10;&#10;自動產生的描述">
            <a:extLst>
              <a:ext uri="{FF2B5EF4-FFF2-40B4-BE49-F238E27FC236}">
                <a16:creationId xmlns:a16="http://schemas.microsoft.com/office/drawing/2014/main" id="{0EF562D7-25F2-5948-5199-6F808306F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15" y="806602"/>
            <a:ext cx="10982894" cy="491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749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9388" y="90011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altLang="en-US" sz="2000" b="1" i="0">
                <a:effectLst/>
              </a:rPr>
              <a:t>申請客製化助手</a:t>
            </a:r>
            <a:endParaRPr sz="5400"/>
          </a:p>
        </p:txBody>
      </p:sp>
      <p:pic>
        <p:nvPicPr>
          <p:cNvPr id="3" name="圖片 2" descr="一張含有 文字, 寫生, 白色, 圖解 的圖片&#10;&#10;自動產生的描述">
            <a:extLst>
              <a:ext uri="{FF2B5EF4-FFF2-40B4-BE49-F238E27FC236}">
                <a16:creationId xmlns:a16="http://schemas.microsoft.com/office/drawing/2014/main" id="{2E4E1CCC-ADFB-2967-8247-3525223A5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14" y="956975"/>
            <a:ext cx="10268659" cy="482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502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6277D6-D0E7-78D4-6CB5-131DE3DF0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000" b="1" dirty="0"/>
              <a:t>邀請各單位試用，了解不同部門的真實需求</a:t>
            </a:r>
          </a:p>
        </p:txBody>
      </p:sp>
      <p:pic>
        <p:nvPicPr>
          <p:cNvPr id="4" name="圖片 3" descr="一張含有 文字, 白色, 黑與白, 單色 的圖片&#10;&#10;自動產生的描述">
            <a:extLst>
              <a:ext uri="{FF2B5EF4-FFF2-40B4-BE49-F238E27FC236}">
                <a16:creationId xmlns:a16="http://schemas.microsoft.com/office/drawing/2014/main" id="{E0B2848D-D3F0-55B7-9E83-32D4B57590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706" r="-1305"/>
          <a:stretch/>
        </p:blipFill>
        <p:spPr>
          <a:xfrm>
            <a:off x="346061" y="1923718"/>
            <a:ext cx="11174427" cy="245803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5651DF4C-BC64-1D22-C580-69AB982677CA}"/>
              </a:ext>
            </a:extLst>
          </p:cNvPr>
          <p:cNvSpPr txBox="1"/>
          <p:nvPr/>
        </p:nvSpPr>
        <p:spPr>
          <a:xfrm>
            <a:off x="1798379" y="4381748"/>
            <a:ext cx="1800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hlinkClick r:id="rId4"/>
              </a:rPr>
              <a:t>資訊助手申請需求單</a:t>
            </a:r>
            <a:endParaRPr lang="zh-TW" altLang="en-US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8C14C73-F83C-B3C6-9AB9-474ACA3DF6D0}"/>
              </a:ext>
            </a:extLst>
          </p:cNvPr>
          <p:cNvSpPr txBox="1"/>
          <p:nvPr/>
        </p:nvSpPr>
        <p:spPr>
          <a:xfrm>
            <a:off x="5051189" y="4381748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err="1"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InfoGather</a:t>
            </a:r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hlinkClick r:id="rId5"/>
              </a:rPr>
              <a:t> 平台入口</a:t>
            </a:r>
            <a:endParaRPr lang="zh-TW" altLang="en-US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F6DF28A-7944-3555-D532-FA6B4A327E64}"/>
              </a:ext>
            </a:extLst>
          </p:cNvPr>
          <p:cNvSpPr txBox="1"/>
          <p:nvPr/>
        </p:nvSpPr>
        <p:spPr>
          <a:xfrm>
            <a:off x="8672492" y="4381748"/>
            <a:ext cx="1261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使用回饋表單</a:t>
            </a:r>
            <a:endParaRPr lang="zh-TW" altLang="en-US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97826C5-699F-8308-6783-58420CD279DF}"/>
              </a:ext>
            </a:extLst>
          </p:cNvPr>
          <p:cNvSpPr txBox="1"/>
          <p:nvPr/>
        </p:nvSpPr>
        <p:spPr>
          <a:xfrm>
            <a:off x="346061" y="822468"/>
            <a:ext cx="10314720" cy="785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流程：填寫資訊助手申請需求單</a:t>
            </a:r>
            <a:r>
              <a:rPr lang="en-US" altLang="zh-TW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-&gt; </a:t>
            </a:r>
            <a:r>
              <a:rPr lang="zh-TW" altLang="en-US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填寫後</a:t>
            </a:r>
            <a:r>
              <a:rPr lang="zh-TW" altLang="en-US" sz="1600" b="1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三個工作天</a:t>
            </a:r>
            <a:r>
              <a:rPr lang="zh-TW" altLang="en-US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內會建立好資訊助手並於 </a:t>
            </a:r>
            <a:r>
              <a:rPr lang="en-US" altLang="zh-TW" sz="1600" b="1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teams </a:t>
            </a:r>
            <a:r>
              <a:rPr lang="zh-TW" altLang="en-US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收到通知</a:t>
            </a:r>
            <a:r>
              <a:rPr lang="en-US" altLang="zh-TW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-&gt; </a:t>
            </a:r>
            <a:r>
              <a:rPr lang="zh-TW" altLang="en-US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到 </a:t>
            </a:r>
            <a:r>
              <a:rPr lang="en-US" altLang="zh-TW" sz="1600" b="0" i="0" err="1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InfoGather</a:t>
            </a:r>
            <a:r>
              <a:rPr lang="en-US" altLang="zh-TW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用</a:t>
            </a:r>
            <a:r>
              <a:rPr lang="zh-TW" altLang="en-US" sz="1600" b="1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公司信</a:t>
            </a:r>
            <a:r>
              <a:rPr lang="zh-TW" altLang="en-US" sz="1600" b="1">
                <a:latin typeface="微軟正黑體" panose="020B0604030504040204" pitchFamily="34" charset="-120"/>
                <a:ea typeface="微軟正黑體" panose="020B0604030504040204" pitchFamily="34" charset="-120"/>
              </a:rPr>
              <a:t>箱</a:t>
            </a:r>
            <a:r>
              <a:rPr lang="zh-TW" altLang="en-US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登入</a:t>
            </a:r>
            <a:r>
              <a:rPr lang="en-US" altLang="zh-TW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-&gt; </a:t>
            </a:r>
            <a:r>
              <a:rPr lang="zh-TW" altLang="en-US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使用平台上的資訊助手收錄資訊</a:t>
            </a:r>
            <a:r>
              <a:rPr lang="en-US" altLang="zh-TW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-&gt; </a:t>
            </a:r>
            <a:r>
              <a:rPr lang="zh-TW" altLang="en-US" sz="1600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填寫使用回饋表單</a:t>
            </a:r>
            <a:endParaRPr lang="zh-TW" altLang="en-US" sz="16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B5CC8E9-6ABE-26F3-49D1-D181AC4E86F9}"/>
              </a:ext>
            </a:extLst>
          </p:cNvPr>
          <p:cNvSpPr txBox="1"/>
          <p:nvPr/>
        </p:nvSpPr>
        <p:spPr>
          <a:xfrm>
            <a:off x="346061" y="5096320"/>
            <a:ext cx="5761702" cy="6990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如過程中有任何問題歡迎洽詢聯繫窗口：</a:t>
            </a:r>
            <a:endParaRPr lang="zh-TW" altLang="en-US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李思穎 </a:t>
            </a:r>
            <a:r>
              <a:rPr lang="en-US" altLang="zh-TW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Lisa Lee</a:t>
            </a:r>
            <a:r>
              <a:rPr lang="zh-TW" altLang="en-US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｜數位科技處科技發展組｜</a:t>
            </a:r>
            <a:r>
              <a:rPr lang="en-US" altLang="zh-TW" b="0" i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lisalee@sinopac.com</a:t>
            </a:r>
            <a:endParaRPr lang="zh-TW" altLang="en-US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57551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A7A4D6-4202-F465-A80E-70AEA1EB3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i="0">
                <a:effectLst/>
              </a:rPr>
              <a:t>Thank you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315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02B6BA-9DD0-8BBA-2E34-B9B4C3DA7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2000" b="1"/>
              <a:t>系統架構與技術堆疊</a:t>
            </a:r>
          </a:p>
        </p:txBody>
      </p:sp>
      <p:pic>
        <p:nvPicPr>
          <p:cNvPr id="4" name="圖片 3" descr="一張含有 文字, 螢幕擷取畫面, 字型 的圖片&#10;&#10;自動產生的描述">
            <a:extLst>
              <a:ext uri="{FF2B5EF4-FFF2-40B4-BE49-F238E27FC236}">
                <a16:creationId xmlns:a16="http://schemas.microsoft.com/office/drawing/2014/main" id="{EE789327-D106-95FD-AC21-C6C350724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212" y="753860"/>
            <a:ext cx="7384065" cy="2469976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44DE6311-3636-1CF5-C7E3-F4872B7531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3332917"/>
              </p:ext>
            </p:extLst>
          </p:nvPr>
        </p:nvGraphicFramePr>
        <p:xfrm>
          <a:off x="179388" y="3366258"/>
          <a:ext cx="11161712" cy="2714542"/>
        </p:xfrm>
        <a:graphic>
          <a:graphicData uri="http://schemas.openxmlformats.org/drawingml/2006/table">
            <a:tbl>
              <a:tblPr/>
              <a:tblGrid>
                <a:gridCol w="1694830">
                  <a:extLst>
                    <a:ext uri="{9D8B030D-6E8A-4147-A177-3AD203B41FA5}">
                      <a16:colId xmlns:a16="http://schemas.microsoft.com/office/drawing/2014/main" val="3057870867"/>
                    </a:ext>
                  </a:extLst>
                </a:gridCol>
                <a:gridCol w="2985811">
                  <a:extLst>
                    <a:ext uri="{9D8B030D-6E8A-4147-A177-3AD203B41FA5}">
                      <a16:colId xmlns:a16="http://schemas.microsoft.com/office/drawing/2014/main" val="4291287883"/>
                    </a:ext>
                  </a:extLst>
                </a:gridCol>
                <a:gridCol w="6481071">
                  <a:extLst>
                    <a:ext uri="{9D8B030D-6E8A-4147-A177-3AD203B41FA5}">
                      <a16:colId xmlns:a16="http://schemas.microsoft.com/office/drawing/2014/main" val="1362202170"/>
                    </a:ext>
                  </a:extLst>
                </a:gridCol>
              </a:tblGrid>
              <a:tr h="194826"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Layer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Tool / Library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Description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4700706"/>
                  </a:ext>
                </a:extLst>
              </a:tr>
              <a:tr h="346402"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Web UI</a:t>
                      </a:r>
                      <a:endParaRPr lang="en-US" sz="120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Angular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Angular Material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建立前端單頁式應用程式 </a:t>
                      </a:r>
                      <a:r>
                        <a:rPr lang="en-US" altLang="zh-TW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(SPA)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，提供使用者操作介面。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1633907"/>
                  </a:ext>
                </a:extLst>
              </a:tr>
              <a:tr h="4049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REST API &amp;</a:t>
                      </a:r>
                      <a:br>
                        <a:rPr lang="en-US" altLang="zh-TW" sz="12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</a:br>
                      <a:r>
                        <a:rPr lang="en-US" altLang="zh-TW" sz="12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Domain Services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Node.js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200" err="1">
                          <a:latin typeface="微軟正黑體"/>
                          <a:ea typeface="微軟正黑體"/>
                        </a:rPr>
                        <a:t>NestJS</a:t>
                      </a:r>
                      <a:endParaRPr lang="en-US" altLang="zh-TW" sz="1200">
                        <a:latin typeface="微軟正黑體"/>
                        <a:ea typeface="微軟正黑體"/>
                      </a:endParaRP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系統後端執行環境、提供 </a:t>
                      </a:r>
                      <a:r>
                        <a:rPr lang="en-US" altLang="zh-TW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REST API、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驗證請求、封裝各 </a:t>
                      </a:r>
                      <a:r>
                        <a:rPr lang="en-US" altLang="zh-TW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Bounded Context 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的商業邏輯。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8772500"/>
                  </a:ext>
                </a:extLst>
              </a:tr>
              <a:tr h="428208">
                <a:tc rowSpan="2">
                  <a:txBody>
                    <a:bodyPr/>
                    <a:lstStyle/>
                    <a:p>
                      <a:r>
                        <a:rPr lang="en-US" sz="12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Ingestion Pipeline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RSS Feed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200" err="1">
                          <a:latin typeface="微軟正黑體"/>
                          <a:ea typeface="微軟正黑體"/>
                        </a:rPr>
                        <a:t>Tavily</a:t>
                      </a:r>
                      <a:r>
                        <a:rPr lang="en-US" altLang="zh-TW" sz="1200">
                          <a:latin typeface="微軟正黑體"/>
                          <a:ea typeface="微軟正黑體"/>
                        </a:rPr>
                        <a:t> Search API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Crawl4AI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定時抓取 </a:t>
                      </a:r>
                      <a:r>
                        <a:rPr lang="en-US" altLang="zh-TW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RSS 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來源與關鍵字搜尋，並爬取指定 </a:t>
                      </a:r>
                      <a:r>
                        <a:rPr lang="en-US" altLang="zh-TW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URL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，抽取正文與結構化內容。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7989340"/>
                  </a:ext>
                </a:extLst>
              </a:tr>
              <a:tr h="213892">
                <a:tc vMerge="1">
                  <a:txBody>
                    <a:bodyPr/>
                    <a:lstStyle/>
                    <a:p>
                      <a:endParaRPr lang="zh-TW" altLang="en-US" sz="1400" b="1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OpenAI API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、</a:t>
                      </a:r>
                      <a:r>
                        <a:rPr lang="en-US" altLang="zh-TW" sz="1200" err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LangChain</a:t>
                      </a:r>
                      <a:endParaRPr lang="en-US" sz="120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使用 </a:t>
                      </a:r>
                      <a:r>
                        <a:rPr lang="en-US" altLang="zh-TW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GPT 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模型解析文章內容、摘要、分類、評分，協助自動化知識蒐集管線。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2276188"/>
                  </a:ext>
                </a:extLst>
              </a:tr>
              <a:tr h="213892"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Digest Pipeline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Amazon SES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對用戶發送 </a:t>
                      </a:r>
                      <a:r>
                        <a:rPr 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Digest Email 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或系統通知的郵件服務。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955896"/>
                  </a:ext>
                </a:extLst>
              </a:tr>
              <a:tr h="213892"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Persistence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MongoDB + Mongoose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200">
                          <a:latin typeface="微軟正黑體"/>
                          <a:ea typeface="微軟正黑體"/>
                        </a:rPr>
                        <a:t>資料持久化儲存，包含 </a:t>
                      </a:r>
                      <a:r>
                        <a:rPr lang="en-US" sz="1200" err="1">
                          <a:latin typeface="微軟正黑體"/>
                          <a:ea typeface="微軟正黑體"/>
                        </a:rPr>
                        <a:t>User、Article、Assistant、Feed</a:t>
                      </a:r>
                      <a:r>
                        <a:rPr lang="en-US" sz="1200">
                          <a:latin typeface="微軟正黑體"/>
                          <a:ea typeface="微軟正黑體"/>
                        </a:rPr>
                        <a:t> </a:t>
                      </a:r>
                      <a:r>
                        <a:rPr lang="zh-TW" altLang="en-US" sz="1200">
                          <a:latin typeface="微軟正黑體"/>
                          <a:ea typeface="微軟正黑體"/>
                        </a:rPr>
                        <a:t>等資料模型及 </a:t>
                      </a:r>
                      <a:r>
                        <a:rPr lang="en-US" sz="1200">
                          <a:latin typeface="微軟正黑體"/>
                          <a:ea typeface="微軟正黑體"/>
                        </a:rPr>
                        <a:t>ORM </a:t>
                      </a:r>
                      <a:r>
                        <a:rPr lang="zh-TW" altLang="en-US" sz="1200">
                          <a:latin typeface="微軟正黑體"/>
                          <a:ea typeface="微軟正黑體"/>
                        </a:rPr>
                        <a:t>操作。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657700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r>
                        <a:rPr lang="en-US" sz="1200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Queues &amp; Workers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Redis + BullMQ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管理排程、佇列任務與背景工作 </a:t>
                      </a:r>
                      <a:r>
                        <a:rPr lang="en-US" altLang="zh-TW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如定時抓取、解析、寄送 </a:t>
                      </a:r>
                      <a:r>
                        <a:rPr lang="en-US" altLang="zh-TW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email)</a:t>
                      </a:r>
                      <a:r>
                        <a:rPr lang="zh-TW" altLang="en-US" sz="120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。</a:t>
                      </a:r>
                    </a:p>
                  </a:txBody>
                  <a:tcPr marL="66317" marR="66317" marT="33158" marB="33158" anchor="ctr"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49383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2379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9388" y="90011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altLang="en-US" sz="2000" b="1" i="0">
                <a:effectLst/>
              </a:rPr>
              <a:t>每週工作任務：搜尋海外金融機構是否有值得分享給 </a:t>
            </a:r>
            <a:r>
              <a:rPr lang="en-US" altLang="zh-TW" sz="2000" b="1" i="0">
                <a:effectLst/>
              </a:rPr>
              <a:t>BU </a:t>
            </a:r>
            <a:r>
              <a:rPr lang="zh-TW" altLang="en-US" sz="2000" b="1" i="0">
                <a:effectLst/>
              </a:rPr>
              <a:t>的</a:t>
            </a:r>
            <a:r>
              <a:rPr lang="zh-TW" altLang="en-US" sz="2000" b="1"/>
              <a:t>消費者端 </a:t>
            </a:r>
            <a:r>
              <a:rPr lang="en-US" altLang="zh-TW" sz="2000" b="1" i="0">
                <a:effectLst/>
              </a:rPr>
              <a:t>AI </a:t>
            </a:r>
            <a:r>
              <a:rPr lang="zh-TW" altLang="en-US" sz="2000" b="1" i="0">
                <a:effectLst/>
              </a:rPr>
              <a:t>應</a:t>
            </a:r>
            <a:r>
              <a:rPr lang="zh-TW" altLang="en-US" sz="2000" b="1"/>
              <a:t>用</a:t>
            </a:r>
            <a:r>
              <a:rPr lang="zh-TW" altLang="en-US" sz="2000" b="1" i="0">
                <a:effectLst/>
              </a:rPr>
              <a:t>案例</a:t>
            </a:r>
            <a:endParaRPr sz="2000"/>
          </a:p>
        </p:txBody>
      </p:sp>
      <p:pic>
        <p:nvPicPr>
          <p:cNvPr id="3" name="圖片 2" descr="一張含有 文字, 螢幕擷取畫面, 字型, 圖表 的圖片&#10;&#10;自動產生的描述">
            <a:extLst>
              <a:ext uri="{FF2B5EF4-FFF2-40B4-BE49-F238E27FC236}">
                <a16:creationId xmlns:a16="http://schemas.microsoft.com/office/drawing/2014/main" id="{6454E4C4-BDEF-32D7-2F63-E70AD96D34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32" t="25080" r="1006" b="165"/>
          <a:stretch/>
        </p:blipFill>
        <p:spPr>
          <a:xfrm>
            <a:off x="179388" y="1356851"/>
            <a:ext cx="11251775" cy="464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869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9388" y="90011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altLang="en-US" sz="2000" b="1" i="0">
                <a:effectLst/>
              </a:rPr>
              <a:t>為了讓調研變得更聰明、更省時間，我們開發了 </a:t>
            </a:r>
            <a:r>
              <a:rPr lang="en-US" altLang="zh-TW" sz="2000" b="1" i="0" err="1">
                <a:effectLst/>
              </a:rPr>
              <a:t>Infogather</a:t>
            </a:r>
            <a:r>
              <a:rPr lang="en-US" altLang="zh-TW" sz="2000" b="1" i="0">
                <a:effectLst/>
              </a:rPr>
              <a:t> </a:t>
            </a:r>
            <a:endParaRPr sz="2000"/>
          </a:p>
        </p:txBody>
      </p:sp>
      <p:pic>
        <p:nvPicPr>
          <p:cNvPr id="3" name="圖片 2" descr="一張含有 文字, 螢幕擷取畫面, 字型, 名片 的圖片&#10;&#10;自動產生的描述">
            <a:extLst>
              <a:ext uri="{FF2B5EF4-FFF2-40B4-BE49-F238E27FC236}">
                <a16:creationId xmlns:a16="http://schemas.microsoft.com/office/drawing/2014/main" id="{C6FC53B9-79B8-89C9-1ED5-95D9ABBA7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129" y="848254"/>
            <a:ext cx="10863187" cy="5000203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C11E13F7-D0A8-8A3D-8379-4D5AD4F43A20}"/>
              </a:ext>
            </a:extLst>
          </p:cNvPr>
          <p:cNvSpPr txBox="1"/>
          <p:nvPr/>
        </p:nvSpPr>
        <p:spPr>
          <a:xfrm>
            <a:off x="9800087" y="5758923"/>
            <a:ext cx="15410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i="0">
                <a:effectLst/>
              </a:rPr>
              <a:t>→ 產品</a:t>
            </a:r>
            <a:r>
              <a:rPr lang="en-US" altLang="zh-TW" b="1" i="0">
                <a:effectLst/>
              </a:rPr>
              <a:t>demo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0195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9388" y="90011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altLang="en-US" sz="2000" b="1" i="0">
                <a:effectLst/>
              </a:rPr>
              <a:t>用公司的信箱進行登入</a:t>
            </a:r>
            <a:endParaRPr sz="2000"/>
          </a:p>
        </p:txBody>
      </p:sp>
    </p:spTree>
    <p:extLst>
      <p:ext uri="{BB962C8B-B14F-4D97-AF65-F5344CB8AC3E}">
        <p14:creationId xmlns:p14="http://schemas.microsoft.com/office/powerpoint/2010/main" val="2204588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9388" y="90011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altLang="en-US" sz="2000" b="1" i="0">
                <a:effectLst/>
              </a:rPr>
              <a:t>首頁：總覽平台資訊，查閱訂閱助手的最新收錄文章</a:t>
            </a:r>
            <a:endParaRPr sz="2000"/>
          </a:p>
        </p:txBody>
      </p:sp>
    </p:spTree>
    <p:extLst>
      <p:ext uri="{BB962C8B-B14F-4D97-AF65-F5344CB8AC3E}">
        <p14:creationId xmlns:p14="http://schemas.microsoft.com/office/powerpoint/2010/main" val="2218415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9388" y="90011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altLang="en-US" sz="2000" b="1" i="0">
                <a:effectLst/>
              </a:rPr>
              <a:t>資訊助手：查看根據篩選條件後收錄到的文章和 </a:t>
            </a:r>
            <a:r>
              <a:rPr lang="en-US" altLang="zh-TW" sz="2000" b="1" i="0">
                <a:effectLst/>
              </a:rPr>
              <a:t>AI </a:t>
            </a:r>
            <a:r>
              <a:rPr lang="zh-TW" altLang="en-US" sz="2000" b="1" i="0">
                <a:effectLst/>
              </a:rPr>
              <a:t>摘要</a:t>
            </a:r>
            <a:endParaRPr sz="2000"/>
          </a:p>
        </p:txBody>
      </p:sp>
    </p:spTree>
    <p:extLst>
      <p:ext uri="{BB962C8B-B14F-4D97-AF65-F5344CB8AC3E}">
        <p14:creationId xmlns:p14="http://schemas.microsoft.com/office/powerpoint/2010/main" val="4118457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9388" y="90011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altLang="en-US" sz="2000" b="1" i="0">
                <a:effectLst/>
              </a:rPr>
              <a:t>資訊助手 </a:t>
            </a:r>
            <a:r>
              <a:rPr lang="en-US" altLang="zh-TW" sz="2000" b="1" i="0">
                <a:effectLst/>
              </a:rPr>
              <a:t>:</a:t>
            </a:r>
            <a:r>
              <a:rPr lang="zh-TW" altLang="en-US" sz="2000" b="1" i="0">
                <a:effectLst/>
              </a:rPr>
              <a:t> </a:t>
            </a:r>
            <a:r>
              <a:rPr lang="zh-TW" altLang="en-US" sz="2000" b="1"/>
              <a:t>可客制化收錄條件，用 </a:t>
            </a:r>
            <a:r>
              <a:rPr lang="en-US" altLang="zh-TW" sz="2000" b="1"/>
              <a:t>AI</a:t>
            </a:r>
            <a:r>
              <a:rPr lang="zh-TW" altLang="en-US" sz="2000" b="1"/>
              <a:t> 篩選出相關性高的文章</a:t>
            </a:r>
            <a:endParaRPr sz="3600"/>
          </a:p>
        </p:txBody>
      </p:sp>
    </p:spTree>
    <p:extLst>
      <p:ext uri="{BB962C8B-B14F-4D97-AF65-F5344CB8AC3E}">
        <p14:creationId xmlns:p14="http://schemas.microsoft.com/office/powerpoint/2010/main" val="1951823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9388" y="90011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altLang="en-US" sz="2000" b="1" i="0">
                <a:effectLst/>
              </a:rPr>
              <a:t>資料來源：透過 </a:t>
            </a:r>
            <a:r>
              <a:rPr lang="en-US" altLang="zh-TW" sz="2000" b="1" i="0">
                <a:effectLst/>
              </a:rPr>
              <a:t>RSS </a:t>
            </a:r>
            <a:r>
              <a:rPr lang="zh-TW" altLang="en-US" sz="2000" b="1" i="0">
                <a:effectLst/>
              </a:rPr>
              <a:t>和關鍵字追蹤客製化資料來源，定期接收高品質新聞網站的資訊</a:t>
            </a:r>
            <a:endParaRPr sz="3600"/>
          </a:p>
        </p:txBody>
      </p:sp>
    </p:spTree>
    <p:extLst>
      <p:ext uri="{BB962C8B-B14F-4D97-AF65-F5344CB8AC3E}">
        <p14:creationId xmlns:p14="http://schemas.microsoft.com/office/powerpoint/2010/main" val="4265529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9388" y="90011"/>
            <a:ext cx="11161712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150" tIns="44050" rIns="88150" bIns="440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altLang="en-US" sz="2000" b="1" i="0">
                <a:effectLst/>
              </a:rPr>
              <a:t>資料來源：透過關鍵字關注相關的 </a:t>
            </a:r>
            <a:r>
              <a:rPr lang="en-US" altLang="zh-TW" sz="2000" b="1" i="0">
                <a:effectLst/>
              </a:rPr>
              <a:t>KOL</a:t>
            </a:r>
            <a:r>
              <a:rPr lang="zh-TW" altLang="en-US" sz="2000" b="1" i="0">
                <a:effectLst/>
              </a:rPr>
              <a:t>，定期接收社群上發布的文章</a:t>
            </a:r>
            <a:endParaRPr sz="3600"/>
          </a:p>
        </p:txBody>
      </p:sp>
    </p:spTree>
    <p:extLst>
      <p:ext uri="{BB962C8B-B14F-4D97-AF65-F5344CB8AC3E}">
        <p14:creationId xmlns:p14="http://schemas.microsoft.com/office/powerpoint/2010/main" val="2657613803"/>
      </p:ext>
    </p:extLst>
  </p:cSld>
  <p:clrMapOvr>
    <a:masterClrMapping/>
  </p:clrMapOvr>
</p:sld>
</file>

<file path=ppt/theme/theme1.xml><?xml version="1.0" encoding="utf-8"?>
<a:theme xmlns:a="http://schemas.openxmlformats.org/drawingml/2006/main" name="數科處範本">
  <a:themeElements>
    <a:clrScheme name="blue-yellow-violet-rose">
      <a:dk1>
        <a:srgbClr val="000000"/>
      </a:dk1>
      <a:lt1>
        <a:srgbClr val="FFFFFF"/>
      </a:lt1>
      <a:dk2>
        <a:srgbClr val="717179"/>
      </a:dk2>
      <a:lt2>
        <a:srgbClr val="E3E3E7"/>
      </a:lt2>
      <a:accent1>
        <a:srgbClr val="3B82F6"/>
      </a:accent1>
      <a:accent2>
        <a:srgbClr val="EAB308"/>
      </a:accent2>
      <a:accent3>
        <a:srgbClr val="8B5CF6"/>
      </a:accent3>
      <a:accent4>
        <a:srgbClr val="F33F5E"/>
      </a:accent4>
      <a:accent5>
        <a:srgbClr val="10B981"/>
      </a:accent5>
      <a:accent6>
        <a:srgbClr val="FFFFFF"/>
      </a:accent6>
      <a:hlink>
        <a:srgbClr val="3B82F6"/>
      </a:hlink>
      <a:folHlink>
        <a:srgbClr val="8B5CF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3259A0A14F75594CB856133A4244302C" ma:contentTypeVersion="12" ma:contentTypeDescription="建立新的文件。" ma:contentTypeScope="" ma:versionID="c42e1b8f550d705a60856876e47227b8">
  <xsd:schema xmlns:xsd="http://www.w3.org/2001/XMLSchema" xmlns:xs="http://www.w3.org/2001/XMLSchema" xmlns:p="http://schemas.microsoft.com/office/2006/metadata/properties" xmlns:ns2="8c347b5b-664f-4082-9567-437cbd15a340" targetNamespace="http://schemas.microsoft.com/office/2006/metadata/properties" ma:root="true" ma:fieldsID="3712de91f6ecc7375b2dc20917450496" ns2:_="">
    <xsd:import namespace="8c347b5b-664f-4082-9567-437cbd15a3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2:MediaServiceOCR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347b5b-664f-4082-9567-437cbd15a34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影像標籤" ma:readOnly="false" ma:fieldId="{5cf76f15-5ced-4ddc-b409-7134ff3c332f}" ma:taxonomyMulti="true" ma:sspId="b6f1147d-4a84-4851-ac23-a90e0e54e3b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BillingMetadata" ma:index="19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8c347b5b-664f-4082-9567-437cbd15a34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6929C79-DB32-411C-8C37-9A0BBBB5F6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B46EE9-881B-4952-90D2-41BDA6AF48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c347b5b-664f-4082-9567-437cbd15a3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D5D526-59E0-46BD-B75A-4A393253F249}">
  <ds:schemaRefs>
    <ds:schemaRef ds:uri="7cac0686-f0c7-4236-b000-d7b90732a875"/>
    <ds:schemaRef ds:uri="8c347b5b-664f-4082-9567-437cbd15a340"/>
    <ds:schemaRef ds:uri="9bfc64f2-d580-4df8-9fa4-4631ad6ac43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731</TotalTime>
  <Words>487</Words>
  <Application>Microsoft Office PowerPoint</Application>
  <PresentationFormat>自訂</PresentationFormat>
  <Paragraphs>50</Paragraphs>
  <Slides>15</Slides>
  <Notes>15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4" baseType="lpstr">
      <vt:lpstr>Microsoft JhengHei Light</vt:lpstr>
      <vt:lpstr>YAFcfjveRFU_0</vt:lpstr>
      <vt:lpstr>Microsoft JhengHei</vt:lpstr>
      <vt:lpstr>Microsoft JhengHei</vt:lpstr>
      <vt:lpstr>標準系統字體</vt:lpstr>
      <vt:lpstr>Arial</vt:lpstr>
      <vt:lpstr>Roboto</vt:lpstr>
      <vt:lpstr>Times New Roman</vt:lpstr>
      <vt:lpstr>數科處範本</vt:lpstr>
      <vt:lpstr>InfoGather : 讓資料搜尋更快速</vt:lpstr>
      <vt:lpstr>每週工作任務：搜尋海外金融機構是否有值得分享給 BU 的消費者端 AI 應用案例</vt:lpstr>
      <vt:lpstr>為了讓調研變得更聰明、更省時間，我們開發了 Infogather </vt:lpstr>
      <vt:lpstr>用公司的信箱進行登入</vt:lpstr>
      <vt:lpstr>首頁：總覽平台資訊，查閱訂閱助手的最新收錄文章</vt:lpstr>
      <vt:lpstr>資訊助手：查看根據篩選條件後收錄到的文章和 AI 摘要</vt:lpstr>
      <vt:lpstr>資訊助手 : 可客制化收錄條件，用 AI 篩選出相關性高的文章</vt:lpstr>
      <vt:lpstr>資料來源：透過 RSS 和關鍵字追蹤客製化資料來源，定期接收高品質新聞網站的資訊</vt:lpstr>
      <vt:lpstr>資料來源：透過關鍵字關注相關的 KOL，定期接收社群上發布的文章</vt:lpstr>
      <vt:lpstr>文章總覽：廣泛閱覽收集到的所有內容，可直接輸入關鍵字查找相關文章</vt:lpstr>
      <vt:lpstr>使用後： 調研時間從每週 3 小時減少到 30 分鐘</vt:lpstr>
      <vt:lpstr>申請客製化助手</vt:lpstr>
      <vt:lpstr>邀請各單位試用，了解不同部門的真實需求</vt:lpstr>
      <vt:lpstr>Thank you</vt:lpstr>
      <vt:lpstr>系統架構與技術堆疊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封面標題(36 pt)</dc:title>
  <cp:lastModifiedBy>王雋凱-數位金融處-永豐銀行</cp:lastModifiedBy>
  <cp:revision>4</cp:revision>
  <dcterms:modified xsi:type="dcterms:W3CDTF">2025-12-18T10:00:59Z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0x0101003259A0A14F75594CB856133A4244302C</vt:lpwstr>
  </property>
  <property fmtid="{D5CDD505-2E9C-101B-9397-08002B2CF9AE}" pid="3" name="Order">
    <vt:r8>500</vt:r8>
  </property>
  <property fmtid="{D5CDD505-2E9C-101B-9397-08002B2CF9AE}" pid="4" name="TriggerFlowInfo">
    <vt:lpwstr/>
  </property>
  <property fmtid="{D5CDD505-2E9C-101B-9397-08002B2CF9AE}" pid="5" name="ComplianceAssetId">
    <vt:lpwstr/>
  </property>
  <property fmtid="{D5CDD505-2E9C-101B-9397-08002B2CF9AE}" pid="6" name="_ExtendedDescription">
    <vt:lpwstr/>
  </property>
  <property fmtid="{D5CDD505-2E9C-101B-9397-08002B2CF9AE}" pid="7" name="MediaServiceImageTags">
    <vt:lpwstr/>
  </property>
</Properties>
</file>